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8" r:id="rId6"/>
    <p:sldId id="284" r:id="rId7"/>
    <p:sldId id="285" r:id="rId8"/>
    <p:sldId id="261" r:id="rId9"/>
    <p:sldId id="268" r:id="rId10"/>
    <p:sldId id="262" r:id="rId11"/>
    <p:sldId id="282" r:id="rId12"/>
    <p:sldId id="283" r:id="rId13"/>
    <p:sldId id="286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70158-95D0-4F1B-BE65-0C113BE3F9B3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CE5D8-AFE0-408A-BA71-D99D855B56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020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335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97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760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619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605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783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66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78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10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72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E4783-84B0-40E9-9612-973116B59CD2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911B-2A70-41CD-BC62-CEFC80A2E244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9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 smtClean="0"/>
              <a:t>Samenvatten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Indeling van teksten en deelonderwerpen herkennen</a:t>
            </a:r>
            <a:endParaRPr lang="nl-NL" sz="28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1" y="2098274"/>
            <a:ext cx="10727449" cy="367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je de rest van de les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NuNederlands</a:t>
            </a:r>
            <a:r>
              <a:rPr lang="nl-NL" dirty="0" smtClean="0"/>
              <a:t> Lezen 2.1 en 2.2 opdracht 1 en 2.</a:t>
            </a:r>
          </a:p>
          <a:p>
            <a:r>
              <a:rPr lang="nl-NL" dirty="0" smtClean="0"/>
              <a:t>IBS: Teksten samenvatten die je gaat gebruiken voor het onderzoek.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470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herkent de opbouw (structuur) van een tekst en je vindt snel je weg in een tekst.</a:t>
            </a:r>
          </a:p>
          <a:p>
            <a:r>
              <a:rPr lang="nl-NL" dirty="0" smtClean="0"/>
              <a:t>Je herkent deelonderwerpen van een tekst.</a:t>
            </a:r>
          </a:p>
          <a:p>
            <a:r>
              <a:rPr lang="nl-NL" dirty="0" smtClean="0"/>
              <a:t>Je kunt een samenvatting schrijven van een tekst.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091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817" y="332656"/>
            <a:ext cx="9052162" cy="5125208"/>
          </a:xfrm>
        </p:spPr>
      </p:pic>
    </p:spTree>
    <p:extLst>
      <p:ext uri="{BB962C8B-B14F-4D97-AF65-F5344CB8AC3E}">
        <p14:creationId xmlns:p14="http://schemas.microsoft.com/office/powerpoint/2010/main" val="24322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927" y="249528"/>
            <a:ext cx="6687127" cy="6274907"/>
          </a:xfrm>
        </p:spPr>
      </p:pic>
    </p:spTree>
    <p:extLst>
      <p:ext uri="{BB962C8B-B14F-4D97-AF65-F5344CB8AC3E}">
        <p14:creationId xmlns:p14="http://schemas.microsoft.com/office/powerpoint/2010/main" val="347807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>
                <a:ea typeface="+mj-ea"/>
                <a:cs typeface="+mj-cs"/>
              </a:rPr>
              <a:t>Stappenplan </a:t>
            </a:r>
            <a:endParaRPr lang="nl-NL" dirty="0">
              <a:ea typeface="+mj-ea"/>
              <a:cs typeface="+mj-cs"/>
            </a:endParaRPr>
          </a:p>
        </p:txBody>
      </p:sp>
      <p:sp>
        <p:nvSpPr>
          <p:cNvPr id="9219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pPr lvl="1" eaLnBrk="1" hangingPunct="1">
              <a:buFont typeface="Wingdings 2" panose="05020102010507070707" pitchFamily="18" charset="2"/>
              <a:buNone/>
            </a:pPr>
            <a:r>
              <a:rPr lang="nl-NL" altLang="nl-NL" sz="2800" b="1" dirty="0" smtClean="0">
                <a:ea typeface="ＭＳ Ｐゴシック" panose="020B0600070205080204" pitchFamily="34" charset="-128"/>
              </a:rPr>
              <a:t>Stap 1 Oriënterend / globaal lezen</a:t>
            </a:r>
            <a:r>
              <a:rPr lang="nl-NL" altLang="nl-NL" sz="2800" dirty="0" smtClean="0">
                <a:ea typeface="ＭＳ Ｐゴシック" panose="020B0600070205080204" pitchFamily="34" charset="-128"/>
              </a:rPr>
              <a:t> </a:t>
            </a:r>
            <a:endParaRPr lang="nl-NL" altLang="nl-NL" sz="2800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nl-NL" altLang="nl-NL" sz="2800" dirty="0" smtClean="0">
                <a:ea typeface="ＭＳ Ｐゴシック" panose="020B0600070205080204" pitchFamily="34" charset="-128"/>
              </a:rPr>
              <a:t>Lees: titel, inleiding en slot, eerste en laatste zin van iedere alinea</a:t>
            </a:r>
            <a:endParaRPr lang="nl-NL" altLang="nl-NL" sz="2800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nl-NL" altLang="nl-NL" sz="2800" dirty="0" smtClean="0">
                <a:ea typeface="ＭＳ Ｐゴシック" panose="020B0600070205080204" pitchFamily="34" charset="-128"/>
              </a:rPr>
              <a:t>Je weet nu</a:t>
            </a:r>
            <a:r>
              <a:rPr lang="nl-NL" altLang="nl-NL" sz="2800" dirty="0">
                <a:ea typeface="ＭＳ Ｐゴシック" panose="020B0600070205080204" pitchFamily="34" charset="-128"/>
              </a:rPr>
              <a:t> </a:t>
            </a:r>
            <a:r>
              <a:rPr lang="nl-NL" altLang="nl-NL" sz="2800" u="sng" dirty="0" smtClean="0">
                <a:ea typeface="ＭＳ Ｐゴシック" panose="020B0600070205080204" pitchFamily="34" charset="-128"/>
              </a:rPr>
              <a:t>onderwerp en hoofdgedachte</a:t>
            </a:r>
            <a:r>
              <a:rPr lang="nl-NL" altLang="nl-NL" sz="2800" dirty="0" smtClean="0">
                <a:ea typeface="ＭＳ Ｐゴシック" panose="020B0600070205080204" pitchFamily="34" charset="-128"/>
              </a:rPr>
              <a:t> (de hoofdzaken hebben daar altijd mee te maken)</a:t>
            </a:r>
            <a:endParaRPr lang="nl-NL" altLang="nl-NL" sz="2800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nl-NL" altLang="nl-NL" sz="2800" u="sng" dirty="0" smtClean="0">
                <a:ea typeface="ＭＳ Ｐゴシック" panose="020B0600070205080204" pitchFamily="34" charset="-128"/>
              </a:rPr>
              <a:t>Tekstsoort</a:t>
            </a:r>
            <a:endParaRPr lang="nl-NL" altLang="nl-NL" sz="2800" u="sng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nl-NL" altLang="nl-NL" sz="2800" dirty="0" smtClean="0">
                <a:ea typeface="ＭＳ Ｐゴシック" panose="020B0600070205080204" pitchFamily="34" charset="-128"/>
              </a:rPr>
              <a:t>Indeling: </a:t>
            </a:r>
            <a:r>
              <a:rPr lang="nl-NL" altLang="nl-NL" sz="2800" u="sng" dirty="0" smtClean="0">
                <a:ea typeface="ＭＳ Ｐゴシック" panose="020B0600070205080204" pitchFamily="34" charset="-128"/>
              </a:rPr>
              <a:t>inleiding, middenstuk</a:t>
            </a:r>
            <a:r>
              <a:rPr lang="nl-NL" altLang="nl-NL" sz="2800" dirty="0" smtClean="0">
                <a:ea typeface="ＭＳ Ｐゴシック" panose="020B0600070205080204" pitchFamily="34" charset="-128"/>
              </a:rPr>
              <a:t> (waar de meeste hoofdzaken staan)</a:t>
            </a:r>
            <a:r>
              <a:rPr lang="nl-NL" altLang="nl-NL" sz="2800" u="sng" dirty="0" smtClean="0">
                <a:ea typeface="ＭＳ Ｐゴシック" panose="020B0600070205080204" pitchFamily="34" charset="-128"/>
              </a:rPr>
              <a:t> en slot.</a:t>
            </a:r>
            <a:endParaRPr lang="nl-NL" altLang="nl-NL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2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9288" y="260350"/>
            <a:ext cx="8208962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ea typeface="+mj-ea"/>
                <a:cs typeface="+mj-cs"/>
              </a:rPr>
              <a:t>Hoofdgedachte van een (hele) tekst</a:t>
            </a:r>
            <a:endParaRPr lang="nl-NL" dirty="0">
              <a:ea typeface="+mj-ea"/>
              <a:cs typeface="+mj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nl-NL" altLang="nl-NL" dirty="0" smtClean="0">
                <a:ea typeface="+mn-ea"/>
                <a:cs typeface="+mn-cs"/>
              </a:rPr>
              <a:t>Meestal in het slot. </a:t>
            </a:r>
          </a:p>
          <a:p>
            <a:pPr>
              <a:defRPr/>
            </a:pPr>
            <a:r>
              <a:rPr lang="nl-NL" altLang="nl-NL" dirty="0" smtClean="0">
                <a:ea typeface="+mn-ea"/>
                <a:cs typeface="+mn-cs"/>
                <a:sym typeface="Wingdings" pitchFamily="2" charset="2"/>
              </a:rPr>
              <a:t>Informerende tekst: vaak een constatering. </a:t>
            </a:r>
          </a:p>
          <a:p>
            <a:pPr>
              <a:defRPr/>
            </a:pPr>
            <a:r>
              <a:rPr lang="nl-NL" altLang="nl-NL" dirty="0" smtClean="0">
                <a:ea typeface="+mn-ea"/>
                <a:cs typeface="+mn-cs"/>
                <a:sym typeface="Wingdings" pitchFamily="2" charset="2"/>
              </a:rPr>
              <a:t>Overtuigende tekst: standpunt van de auteur. </a:t>
            </a:r>
          </a:p>
          <a:p>
            <a:pPr>
              <a:defRPr/>
            </a:pPr>
            <a:r>
              <a:rPr lang="nl-NL" altLang="nl-NL" dirty="0" smtClean="0">
                <a:ea typeface="+mn-ea"/>
                <a:cs typeface="+mn-cs"/>
                <a:sym typeface="Wingdings" pitchFamily="2" charset="2"/>
              </a:rPr>
              <a:t>Soms letterlijk een zin = hoofdgedachte </a:t>
            </a:r>
          </a:p>
          <a:p>
            <a:pPr>
              <a:defRPr/>
            </a:pPr>
            <a:r>
              <a:rPr lang="nl-NL" altLang="nl-NL" dirty="0" smtClean="0">
                <a:ea typeface="+mn-ea"/>
                <a:cs typeface="+mn-cs"/>
                <a:sym typeface="Wingdings" pitchFamily="2" charset="2"/>
              </a:rPr>
              <a:t>Soms moet je zelf de hoofdgedachte formuleren. </a:t>
            </a:r>
          </a:p>
          <a:p>
            <a:pPr marL="0" indent="0">
              <a:buNone/>
              <a:defRPr/>
            </a:pPr>
            <a:endParaRPr lang="nl-NL" altLang="nl-NL" dirty="0" smtClean="0"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946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>
                <a:ea typeface="+mj-ea"/>
                <a:cs typeface="+mj-cs"/>
              </a:rPr>
              <a:t>Stappenplan</a:t>
            </a:r>
            <a:endParaRPr lang="nl-NL" dirty="0">
              <a:ea typeface="+mj-ea"/>
              <a:cs typeface="+mj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891047" y="980728"/>
            <a:ext cx="7562046" cy="5664771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b="1" dirty="0" smtClean="0">
                <a:ea typeface="ＭＳ Ｐゴシック" panose="020B0600070205080204" pitchFamily="34" charset="-128"/>
              </a:rPr>
              <a:t>Stap 2 Intensief lezen</a:t>
            </a:r>
            <a:r>
              <a:rPr lang="nl-NL" altLang="nl-NL" sz="2400" dirty="0" smtClean="0">
                <a:ea typeface="ＭＳ Ｐゴシック" panose="020B0600070205080204" pitchFamily="34" charset="-128"/>
              </a:rPr>
              <a:t> (de hele tekst)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altLang="nl-NL" dirty="0" smtClean="0">
                <a:ea typeface="ＭＳ Ｐゴシック" panose="020B0600070205080204" pitchFamily="34" charset="-128"/>
              </a:rPr>
              <a:t>Bepaal de deelonderwerpen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altLang="nl-NL" dirty="0" smtClean="0">
                <a:ea typeface="ＭＳ Ｐゴシック" panose="020B0600070205080204" pitchFamily="34" charset="-128"/>
              </a:rPr>
              <a:t>Sleutelwoorden markeren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altLang="nl-NL" dirty="0" smtClean="0">
                <a:ea typeface="ＭＳ Ｐゴシック" panose="020B0600070205080204" pitchFamily="34" charset="-128"/>
              </a:rPr>
              <a:t>De </a:t>
            </a:r>
            <a:r>
              <a:rPr lang="nl-NL" altLang="nl-NL" u="sng" dirty="0" smtClean="0">
                <a:ea typeface="ＭＳ Ｐゴシック" panose="020B0600070205080204" pitchFamily="34" charset="-128"/>
              </a:rPr>
              <a:t>kernzin(</a:t>
            </a:r>
            <a:r>
              <a:rPr lang="nl-NL" altLang="nl-NL" u="sng" dirty="0" err="1" smtClean="0">
                <a:ea typeface="ＭＳ Ｐゴシック" panose="020B0600070205080204" pitchFamily="34" charset="-128"/>
              </a:rPr>
              <a:t>nen</a:t>
            </a:r>
            <a:r>
              <a:rPr lang="nl-NL" altLang="nl-NL" u="sng" dirty="0" smtClean="0">
                <a:ea typeface="ＭＳ Ｐゴシック" panose="020B0600070205080204" pitchFamily="34" charset="-128"/>
              </a:rPr>
              <a:t>)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 van iedere alinea onderstrepen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nl-NL" altLang="nl-NL" dirty="0" smtClean="0">
                <a:ea typeface="ＭＳ Ｐゴシック" panose="020B0600070205080204" pitchFamily="34" charset="-128"/>
              </a:rPr>
              <a:t>→ Let op voorkeursplaatsen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nl-NL" altLang="nl-NL" dirty="0" smtClean="0">
                <a:ea typeface="ＭＳ Ｐゴシック" panose="020B0600070205080204" pitchFamily="34" charset="-128"/>
              </a:rPr>
              <a:t>→ Let op hoofdgedachte, tekstdoel en tekststructuur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nl-NL" altLang="nl-NL" dirty="0">
                <a:ea typeface="ＭＳ Ｐゴシック" panose="020B0600070205080204" pitchFamily="34" charset="-128"/>
              </a:rPr>
              <a:t>→ 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Vraag steeds is: Wat is hoofdzaak, wat is bijzaak? Hoofdzaken zijn vaak </a:t>
            </a:r>
            <a:r>
              <a:rPr lang="nl-NL" altLang="nl-NL" i="1" dirty="0" smtClean="0">
                <a:ea typeface="ＭＳ Ｐゴシック" panose="020B0600070205080204" pitchFamily="34" charset="-128"/>
              </a:rPr>
              <a:t>algemeen en abstract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 verwoord.  Bijzaken zijn vaak uitleg daarvan. Ze zijn concreter en met voorbeelden. Alleen de hoofdzaken neem je op.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altLang="nl-NL" dirty="0" smtClean="0">
                <a:ea typeface="ＭＳ Ｐゴシック" panose="020B0600070205080204" pitchFamily="34" charset="-128"/>
              </a:rPr>
              <a:t>Schrijf de samenvatting m.b.v. de opgeschreven sleutelwoorden</a:t>
            </a:r>
          </a:p>
          <a:p>
            <a:pPr eaLnBrk="1" hangingPunct="1"/>
            <a:endParaRPr lang="nl-NL" altLang="nl-NL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76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21835" y="548681"/>
            <a:ext cx="8860565" cy="648072"/>
          </a:xfrm>
        </p:spPr>
        <p:txBody>
          <a:bodyPr/>
          <a:lstStyle/>
          <a:p>
            <a:pPr marL="0" lvl="0" indent="0" defTabSz="584200">
              <a:spcBef>
                <a:spcPts val="1200"/>
              </a:spcBef>
            </a:pPr>
            <a:r>
              <a:rPr lang="nl-NL" kern="0" dirty="0">
                <a:solidFill>
                  <a:srgbClr val="000000"/>
                </a:solidFill>
                <a:sym typeface="Calibri"/>
              </a:rPr>
              <a:t>Hoe vind ik de deelonderwerpen van een tekst?</a:t>
            </a:r>
            <a:r>
              <a:rPr lang="nl-NL" sz="1050" kern="0" dirty="0">
                <a:solidFill>
                  <a:srgbClr val="000000"/>
                </a:solidFill>
                <a:sym typeface="Calibri"/>
              </a:rPr>
              <a:t/>
            </a:r>
            <a:br>
              <a:rPr lang="nl-NL" sz="1050" kern="0" dirty="0">
                <a:solidFill>
                  <a:srgbClr val="000000"/>
                </a:solidFill>
                <a:sym typeface="Calibri"/>
              </a:rPr>
            </a:br>
            <a:r>
              <a:rPr lang="nl-NL" sz="1050" kern="0" dirty="0">
                <a:solidFill>
                  <a:srgbClr val="000000"/>
                </a:solidFill>
                <a:sym typeface="Calibri"/>
              </a:rPr>
              <a:t> </a:t>
            </a:r>
            <a:r>
              <a:rPr lang="nl-NL" kern="0" dirty="0">
                <a:solidFill>
                  <a:srgbClr val="000000"/>
                </a:solidFill>
                <a:sym typeface="Calibri"/>
              </a:rPr>
              <a:t/>
            </a:r>
            <a:br>
              <a:rPr lang="nl-NL" kern="0" dirty="0">
                <a:solidFill>
                  <a:srgbClr val="000000"/>
                </a:solidFill>
                <a:sym typeface="Calibri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584200">
              <a:spcBef>
                <a:spcPts val="1200"/>
              </a:spcBef>
              <a:buNone/>
            </a:pPr>
            <a:r>
              <a:rPr lang="nl-NL" sz="3200" b="1" kern="0" dirty="0" smtClean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1</a:t>
            </a:r>
            <a:r>
              <a:rPr lang="nl-NL" sz="3200" kern="0" dirty="0" smtClean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bepaal eerst wat het onderwerp van de tekst is</a:t>
            </a:r>
          </a:p>
          <a:p>
            <a:pPr marL="0" lvl="0" indent="0" defTabSz="584200">
              <a:spcBef>
                <a:spcPts val="1200"/>
              </a:spcBef>
              <a:buNone/>
            </a:pPr>
            <a:r>
              <a:rPr lang="nl-NL" sz="3200" b="1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2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 bestudeer de opmaak van de tekst</a:t>
            </a:r>
          </a:p>
          <a:p>
            <a:pPr marL="0" lvl="0" indent="0" defTabSz="584200">
              <a:spcBef>
                <a:spcPts val="1200"/>
              </a:spcBef>
              <a:buNone/>
            </a:pP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	</a:t>
            </a:r>
            <a:r>
              <a:rPr lang="nl-NL" sz="3200" kern="0" dirty="0">
                <a:solidFill>
                  <a:srgbClr val="F36919"/>
                </a:solidFill>
                <a:latin typeface="Calibri"/>
                <a:cs typeface="Calibri"/>
                <a:sym typeface="Wingdings" panose="05000000000000000000" pitchFamily="2" charset="2"/>
              </a:rPr>
              <a:t>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Wingdings" panose="05000000000000000000" pitchFamily="2" charset="2"/>
              </a:rPr>
              <a:t>	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soms vallen de deelonderwerpen samen met de 	verschillende alinea’s</a:t>
            </a:r>
          </a:p>
          <a:p>
            <a:pPr marL="0" lvl="0" indent="0" defTabSz="584200">
              <a:spcBef>
                <a:spcPts val="1200"/>
              </a:spcBef>
              <a:buNone/>
            </a:pP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	</a:t>
            </a:r>
            <a:r>
              <a:rPr lang="nl-NL" sz="3200" kern="0" dirty="0">
                <a:solidFill>
                  <a:srgbClr val="F36919"/>
                </a:solidFill>
                <a:latin typeface="Calibri"/>
                <a:cs typeface="Calibri"/>
                <a:sym typeface="Wingdings" panose="05000000000000000000" pitchFamily="2" charset="2"/>
              </a:rPr>
              <a:t>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Wingdings" panose="05000000000000000000" pitchFamily="2" charset="2"/>
              </a:rPr>
              <a:t>	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soms worden (sommige) deelonderwerpen 	aangegeven in de tussenkopjes</a:t>
            </a:r>
          </a:p>
          <a:p>
            <a:pPr marL="0" lvl="0" indent="0" defTabSz="584200">
              <a:spcBef>
                <a:spcPts val="1200"/>
              </a:spcBef>
              <a:buNone/>
            </a:pPr>
            <a:r>
              <a:rPr lang="nl-NL" sz="3200" b="1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3</a:t>
            </a:r>
            <a:r>
              <a:rPr lang="nl-NL" sz="32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 lees de eerste zin van iedere alinea om snel vast te 	kunnen stellen waar elke alinea over gaat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07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2"/>
            <a:ext cx="12124314" cy="6853488"/>
          </a:xfrm>
        </p:spPr>
      </p:pic>
    </p:spTree>
    <p:extLst>
      <p:ext uri="{BB962C8B-B14F-4D97-AF65-F5344CB8AC3E}">
        <p14:creationId xmlns:p14="http://schemas.microsoft.com/office/powerpoint/2010/main" val="27222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7A0884-F334-49AB-A9D5-EB73D1683C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9502-AAFD-47FD-9663-A6D03A27B477}">
  <ds:schemaRefs>
    <ds:schemaRef ds:uri="http://purl.org/dc/terms/"/>
    <ds:schemaRef ds:uri="http://purl.org/dc/dcmitype/"/>
    <ds:schemaRef ds:uri="http://schemas.microsoft.com/office/2006/documentManagement/types"/>
    <ds:schemaRef ds:uri="9332b1e5-03ec-4bd9-988a-b56970a22ef6"/>
    <ds:schemaRef ds:uri="5cdedd98-05a6-4844-a2be-4403c98339c5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3412512-27DD-4794-A813-A79CF4B850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Helicon thema</Template>
  <TotalTime>606</TotalTime>
  <Words>330</Words>
  <Application>Microsoft Office PowerPoint</Application>
  <PresentationFormat>Breedbeeld</PresentationFormat>
  <Paragraphs>38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Wingdings</vt:lpstr>
      <vt:lpstr>Wingdings 2</vt:lpstr>
      <vt:lpstr>Helicon thema</vt:lpstr>
      <vt:lpstr>Samenvatten</vt:lpstr>
      <vt:lpstr>Lesdoelen</vt:lpstr>
      <vt:lpstr>PowerPoint-presentatie</vt:lpstr>
      <vt:lpstr>PowerPoint-presentatie</vt:lpstr>
      <vt:lpstr>Stappenplan </vt:lpstr>
      <vt:lpstr>Hoofdgedachte van een (hele) tekst</vt:lpstr>
      <vt:lpstr>Stappenplan</vt:lpstr>
      <vt:lpstr>Hoe vind ik de deelonderwerpen van een tekst?   </vt:lpstr>
      <vt:lpstr>PowerPoint-presentatie</vt:lpstr>
      <vt:lpstr>Wat ga je de rest van de les doen?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 les 7 donderdag</dc:title>
  <dc:creator>Liane van de Braak</dc:creator>
  <cp:lastModifiedBy>Rianne van den Hombergh</cp:lastModifiedBy>
  <cp:revision>32</cp:revision>
  <dcterms:created xsi:type="dcterms:W3CDTF">2016-05-31T07:56:18Z</dcterms:created>
  <dcterms:modified xsi:type="dcterms:W3CDTF">2020-05-18T14:42:42Z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